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9144000" cy="6858000" type="screen4x3"/>
  <p:notesSz cx="6858000" cy="9144000"/>
  <p:embeddedFontLst>
    <p:embeddedFont>
      <p:font typeface="Montserrat" panose="020B0604020202020204" charset="0"/>
      <p:regular r:id="rId3"/>
      <p:bold r:id="rId4"/>
    </p:embeddedFont>
    <p:embeddedFont>
      <p:font typeface="Century Gothic" panose="020B0502020202020204" pitchFamily="34" charset="0"/>
      <p:regular r:id="rId5"/>
      <p:bold r:id="rId6"/>
      <p:italic r:id="rId7"/>
      <p:boldItalic r:id="rId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980947"/>
            <a:ext cx="7772400" cy="1793839"/>
          </a:xfrm>
        </p:spPr>
        <p:txBody>
          <a:bodyPr numCol="1" anchor="b">
            <a:normAutofit/>
          </a:bodyPr>
          <a:lstStyle>
            <a:lvl1pPr algn="ctr">
              <a:defRPr sz="5000"/>
            </a:lvl1pPr>
          </a:lstStyle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43000" y="3860171"/>
            <a:ext cx="6858000" cy="1243998"/>
          </a:xfrm>
        </p:spPr>
        <p:txBody>
          <a:bodyPr numCol="1">
            <a:normAutofit/>
          </a:bodyPr>
          <a:lstStyle>
            <a:lvl1pPr marL="0" indent="0" algn="ctr">
              <a:buNone/>
              <a:defRPr sz="2500" cap="all" baseline="0">
                <a:solidFill>
                  <a:srgbClr val="2D2D2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altLang="fr-FR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0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0432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 cap="all" baseline="0">
                <a:solidFill>
                  <a:srgbClr val="2D2D2D"/>
                </a:solidFill>
                <a:latin typeface="Montserrat" panose="02000505000000020004" pitchFamily="2" charset="0"/>
              </a:defRPr>
            </a:lvl1pPr>
          </a:lstStyle>
          <a:p>
            <a:endParaRPr lang="fr-FR" alt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89025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 cap="all" baseline="0">
                <a:solidFill>
                  <a:srgbClr val="2D2D2D"/>
                </a:solidFill>
              </a:defRPr>
            </a:lvl1pPr>
          </a:lstStyle>
          <a:p>
            <a:fld id="{0EFA83DE-E935-4543-957F-BCE2E348F165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1313723"/>
            <a:ext cx="7886700" cy="995915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51416"/>
            <a:ext cx="7886700" cy="359614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4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rgbClr val="D0363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 alt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6DFF5B-12E3-4219-B015-78A51027D54D}"/>
              </a:ext>
            </a:extLst>
          </p:cNvPr>
          <p:cNvSpPr/>
          <p:nvPr/>
        </p:nvSpPr>
        <p:spPr>
          <a:xfrm>
            <a:off x="704675" y="2105636"/>
            <a:ext cx="7885652" cy="3884101"/>
          </a:xfrm>
          <a:prstGeom prst="rect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="" xmlns:a16="http://schemas.microsoft.com/office/drawing/2014/main" id="{6355387B-19B5-47E9-ABD3-6F40F0EC6CBC}"/>
              </a:ext>
            </a:extLst>
          </p:cNvPr>
          <p:cNvCxnSpPr>
            <a:cxnSpLocks/>
          </p:cNvCxnSpPr>
          <p:nvPr/>
        </p:nvCxnSpPr>
        <p:spPr>
          <a:xfrm>
            <a:off x="872675" y="3473042"/>
            <a:ext cx="7457593" cy="0"/>
          </a:xfrm>
          <a:prstGeom prst="line">
            <a:avLst/>
          </a:prstGeom>
          <a:ln w="12700">
            <a:solidFill>
              <a:srgbClr val="2D2D2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="" xmlns:a16="http://schemas.microsoft.com/office/drawing/2014/main" id="{3B5A2DFD-3A65-4A40-98B6-4C409BBAE29A}"/>
              </a:ext>
            </a:extLst>
          </p:cNvPr>
          <p:cNvCxnSpPr>
            <a:cxnSpLocks/>
          </p:cNvCxnSpPr>
          <p:nvPr/>
        </p:nvCxnSpPr>
        <p:spPr>
          <a:xfrm>
            <a:off x="872675" y="4627929"/>
            <a:ext cx="7457593" cy="0"/>
          </a:xfrm>
          <a:prstGeom prst="line">
            <a:avLst/>
          </a:prstGeom>
          <a:ln w="12700">
            <a:solidFill>
              <a:srgbClr val="2D2D2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4DCE01D8-54BC-498C-AFA8-0ED069929515}"/>
              </a:ext>
            </a:extLst>
          </p:cNvPr>
          <p:cNvSpPr txBox="1"/>
          <p:nvPr/>
        </p:nvSpPr>
        <p:spPr>
          <a:xfrm>
            <a:off x="3088548" y="2294365"/>
            <a:ext cx="5241711" cy="1077218"/>
          </a:xfrm>
          <a:prstGeom prst="rect">
            <a:avLst/>
          </a:prstGeom>
          <a:noFill/>
          <a:ln w="6350">
            <a:noFill/>
          </a:ln>
        </p:spPr>
        <p:txBody>
          <a:bodyPr wrap="square" numCol="1" rtlCol="0">
            <a:spAutoFit/>
          </a:bodyPr>
          <a:lstStyle/>
          <a:p>
            <a:pPr marL="0" marR="0" lvl="0" indent="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L’évaluation de départ permet d’</a:t>
            </a: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estimer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 </a:t>
            </a: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nombre d’heures 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dont l’élève aura besoin pour obtenir son permis de conduire </a:t>
            </a:r>
            <a:r>
              <a:rPr lang="fr-FR" altLang="fr-FR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A2 ou B 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les meilleures conditions d’apprentissage, et ainsi qu’une proposition chiffrée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="" xmlns:a16="http://schemas.microsoft.com/office/drawing/2014/main" id="{47E113FB-0944-4631-8570-64DDFB43B9E6}"/>
              </a:ext>
            </a:extLst>
          </p:cNvPr>
          <p:cNvCxnSpPr>
            <a:cxnSpLocks/>
          </p:cNvCxnSpPr>
          <p:nvPr/>
        </p:nvCxnSpPr>
        <p:spPr>
          <a:xfrm>
            <a:off x="2954323" y="2283181"/>
            <a:ext cx="0" cy="3396200"/>
          </a:xfrm>
          <a:prstGeom prst="line">
            <a:avLst/>
          </a:prstGeom>
          <a:ln w="12700">
            <a:solidFill>
              <a:srgbClr val="2D2D2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DF2CD46-4E6C-4D90-9DDF-7F5E1060CA78}"/>
              </a:ext>
            </a:extLst>
          </p:cNvPr>
          <p:cNvSpPr/>
          <p:nvPr/>
        </p:nvSpPr>
        <p:spPr>
          <a:xfrm>
            <a:off x="3134587" y="4733206"/>
            <a:ext cx="5107475" cy="998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vos </a:t>
            </a: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prérequis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en matière de </a:t>
            </a: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connaissances des règles du code de la route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et en matière de conduite d’un véhicule ; </a:t>
            </a:r>
          </a:p>
          <a:p>
            <a:pPr marL="0" marR="0" lvl="0" indent="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vos expériences vécues en tant qu’usager de la route ;</a:t>
            </a:r>
          </a:p>
          <a:p>
            <a:pPr marL="0" marR="0" lvl="0" indent="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vos compétences </a:t>
            </a: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psychomotrices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;</a:t>
            </a:r>
          </a:p>
          <a:p>
            <a:pPr marL="0" marR="0" lvl="0" indent="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vos </a:t>
            </a: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motivations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4D8F9512-0D78-4B93-84CB-A8CA63C7EA1D}"/>
              </a:ext>
            </a:extLst>
          </p:cNvPr>
          <p:cNvSpPr txBox="1"/>
          <p:nvPr/>
        </p:nvSpPr>
        <p:spPr>
          <a:xfrm>
            <a:off x="4322147" y="3817928"/>
            <a:ext cx="3919913" cy="646331"/>
          </a:xfrm>
          <a:prstGeom prst="rect">
            <a:avLst/>
          </a:prstGeom>
          <a:noFill/>
          <a:ln w="6350">
            <a:noFill/>
          </a:ln>
        </p:spPr>
        <p:txBody>
          <a:bodyPr wrap="square" numCol="1" rtlCol="0">
            <a:spAutoFit/>
          </a:bodyPr>
          <a:lstStyle/>
          <a:p>
            <a:pPr marL="0" marR="0" lvl="0" indent="0" algn="just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ORDINATEUR</a:t>
            </a:r>
          </a:p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Évaluation </a:t>
            </a: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cognitive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effectuée </a:t>
            </a:r>
            <a:r>
              <a:rPr lang="fr-FR" alt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à l’aide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d’un logiciel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36157B30-8345-4566-A663-6548EED20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7" y="3675207"/>
            <a:ext cx="732917" cy="732331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2C941D62-4C42-40A1-BAFF-B31856F0A488}"/>
              </a:ext>
            </a:extLst>
          </p:cNvPr>
          <p:cNvSpPr txBox="1"/>
          <p:nvPr/>
        </p:nvSpPr>
        <p:spPr>
          <a:xfrm>
            <a:off x="872675" y="2564376"/>
            <a:ext cx="1442892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</a:t>
            </a:r>
            <a:br>
              <a:rPr kumimoji="0" lang="fr-FR" alt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alt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OBJECTIFS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E8E80094-B27A-44A7-A930-B915914C3157}"/>
              </a:ext>
            </a:extLst>
          </p:cNvPr>
          <p:cNvSpPr txBox="1"/>
          <p:nvPr/>
        </p:nvSpPr>
        <p:spPr>
          <a:xfrm>
            <a:off x="872675" y="3633262"/>
            <a:ext cx="1860911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</a:t>
            </a:r>
            <a:br>
              <a:rPr kumimoji="0" lang="fr-FR" alt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alt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MOYEN UTILISÉ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AB0EFC40-2528-46E4-B8D6-C66307CDEFC5}"/>
              </a:ext>
            </a:extLst>
          </p:cNvPr>
          <p:cNvSpPr txBox="1"/>
          <p:nvPr/>
        </p:nvSpPr>
        <p:spPr>
          <a:xfrm>
            <a:off x="872675" y="4808544"/>
            <a:ext cx="1913648" cy="9233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</a:t>
            </a:r>
            <a:br>
              <a:rPr kumimoji="0" lang="fr-FR" alt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alt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COMPÉTENCES</a:t>
            </a:r>
            <a:br>
              <a:rPr kumimoji="0" lang="fr-FR" alt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alt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EVALUÉES</a:t>
            </a:r>
          </a:p>
        </p:txBody>
      </p:sp>
      <p:sp>
        <p:nvSpPr>
          <p:cNvPr id="30" name="Rectangle : avec coins arrondis en diagonale 29">
            <a:extLst>
              <a:ext uri="{FF2B5EF4-FFF2-40B4-BE49-F238E27FC236}">
                <a16:creationId xmlns="" xmlns:a16="http://schemas.microsoft.com/office/drawing/2014/main" id="{06031867-3ABC-4678-AC02-33D1C808B703}"/>
              </a:ext>
            </a:extLst>
          </p:cNvPr>
          <p:cNvSpPr/>
          <p:nvPr/>
        </p:nvSpPr>
        <p:spPr>
          <a:xfrm>
            <a:off x="7097095" y="1585519"/>
            <a:ext cx="1342230" cy="836072"/>
          </a:xfrm>
          <a:prstGeom prst="round2Diag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Durée</a:t>
            </a: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: </a:t>
            </a:r>
            <a:b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45 min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11348740-F9AC-4B55-87D3-95D99674C6D4}"/>
              </a:ext>
            </a:extLst>
          </p:cNvPr>
          <p:cNvSpPr txBox="1"/>
          <p:nvPr/>
        </p:nvSpPr>
        <p:spPr>
          <a:xfrm>
            <a:off x="1602297" y="704675"/>
            <a:ext cx="7063530" cy="10772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TOUT SAVOIR SUR</a:t>
            </a:r>
            <a:br>
              <a:rPr kumimoji="0" lang="fr-FR" alt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alt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L’ÉVALUATION DE DÉPART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A9A63667-09B2-4A40-BCC4-495E3517AD79}"/>
              </a:ext>
            </a:extLst>
          </p:cNvPr>
          <p:cNvSpPr txBox="1"/>
          <p:nvPr/>
        </p:nvSpPr>
        <p:spPr>
          <a:xfrm>
            <a:off x="6841221" y="6518517"/>
            <a:ext cx="2116341" cy="2308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altLang="fr-FR" sz="900" dirty="0">
                <a:latin typeface="Century Gothic" panose="020B0502020202020204" pitchFamily="34" charset="0"/>
              </a:rPr>
              <a:t>CRITÈRE 1.1 DU LABEL DE L’ETAT</a:t>
            </a:r>
          </a:p>
        </p:txBody>
      </p:sp>
    </p:spTree>
    <p:extLst>
      <p:ext uri="{BB962C8B-B14F-4D97-AF65-F5344CB8AC3E}">
        <p14:creationId xmlns:p14="http://schemas.microsoft.com/office/powerpoint/2010/main" val="63247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706</TotalTime>
  <Words>64</Words>
  <Application>Microsoft Office PowerPoint</Application>
  <PresentationFormat>Affichage à l'écran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Montserrat</vt:lpstr>
      <vt:lpstr>Century Gothic</vt:lpstr>
      <vt:lpstr>Arial</vt:lpstr>
      <vt:lpstr>Conception personnalisée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Brochure descriptive Label V2.9 CER VOGELGESANG Woustviller</dc:title>
  <dc:creator>Elisabeth</dc:creator>
  <dc:description/>
  <cp:lastModifiedBy>Mathilde</cp:lastModifiedBy>
  <cp:revision>211</cp:revision>
  <cp:lastPrinted>2018-06-11T14:13:36Z</cp:lastPrinted>
  <dcterms:created xsi:type="dcterms:W3CDTF">2016-11-16T10:38:42Z</dcterms:created>
  <dcterms:modified xsi:type="dcterms:W3CDTF">2023-03-12T12:30:32Z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Brochure descriptive Label V2.9 CER VOGELGESANG Woustviller</vt:lpwstr>
  </property>
  <property fmtid="{D5CDD505-2E9C-101B-9397-08002B2CF9AE}" pid="3" name="SlideDescription">
    <vt:lpwstr/>
  </property>
</Properties>
</file>